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5"/>
  </p:notesMasterIdLst>
  <p:sldIdLst>
    <p:sldId id="256" r:id="rId2"/>
    <p:sldId id="257" r:id="rId3"/>
    <p:sldId id="259" r:id="rId4"/>
    <p:sldId id="269" r:id="rId5"/>
    <p:sldId id="258" r:id="rId6"/>
    <p:sldId id="270" r:id="rId7"/>
    <p:sldId id="271" r:id="rId8"/>
    <p:sldId id="272" r:id="rId9"/>
    <p:sldId id="273"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5" autoAdjust="0"/>
    <p:restoredTop sz="63601" autoAdjust="0"/>
  </p:normalViewPr>
  <p:slideViewPr>
    <p:cSldViewPr snapToGrid="0">
      <p:cViewPr varScale="1">
        <p:scale>
          <a:sx n="43" d="100"/>
          <a:sy n="43" d="100"/>
        </p:scale>
        <p:origin x="1662"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D4C394-24E9-44CB-9C33-02F5B265D3A1}" type="datetimeFigureOut">
              <a:rPr lang="en-US" smtClean="0"/>
              <a:t>11/1/2017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8AB4484-AB1F-4645-8DD6-DE839D6E79B3}" type="slidenum">
              <a:rPr lang="en-US" smtClean="0"/>
              <a:t>‹#›</a:t>
            </a:fld>
            <a:endParaRPr lang="en-US"/>
          </a:p>
        </p:txBody>
      </p:sp>
    </p:spTree>
    <p:extLst>
      <p:ext uri="{BB962C8B-B14F-4D97-AF65-F5344CB8AC3E}">
        <p14:creationId xmlns:p14="http://schemas.microsoft.com/office/powerpoint/2010/main" val="33116316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Michelle - introductions</a:t>
            </a:r>
          </a:p>
        </p:txBody>
      </p:sp>
      <p:sp>
        <p:nvSpPr>
          <p:cNvPr id="4" name="Slide Number Placeholder 3"/>
          <p:cNvSpPr>
            <a:spLocks noGrp="1"/>
          </p:cNvSpPr>
          <p:nvPr>
            <p:ph type="sldNum" sz="quarter" idx="10"/>
          </p:nvPr>
        </p:nvSpPr>
        <p:spPr/>
        <p:txBody>
          <a:bodyPr/>
          <a:lstStyle/>
          <a:p>
            <a:fld id="{D8AB4484-AB1F-4645-8DD6-DE839D6E79B3}" type="slidenum">
              <a:rPr lang="en-US" smtClean="0"/>
              <a:t>1</a:t>
            </a:fld>
            <a:endParaRPr lang="en-US"/>
          </a:p>
        </p:txBody>
      </p:sp>
    </p:spTree>
    <p:extLst>
      <p:ext uri="{BB962C8B-B14F-4D97-AF65-F5344CB8AC3E}">
        <p14:creationId xmlns:p14="http://schemas.microsoft.com/office/powerpoint/2010/main" val="41415515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Ben</a:t>
            </a:r>
          </a:p>
        </p:txBody>
      </p:sp>
      <p:sp>
        <p:nvSpPr>
          <p:cNvPr id="4" name="Slide Number Placeholder 3"/>
          <p:cNvSpPr>
            <a:spLocks noGrp="1"/>
          </p:cNvSpPr>
          <p:nvPr>
            <p:ph type="sldNum" sz="quarter" idx="10"/>
          </p:nvPr>
        </p:nvSpPr>
        <p:spPr/>
        <p:txBody>
          <a:bodyPr/>
          <a:lstStyle/>
          <a:p>
            <a:fld id="{D8AB4484-AB1F-4645-8DD6-DE839D6E79B3}" type="slidenum">
              <a:rPr lang="en-US" smtClean="0"/>
              <a:t>10</a:t>
            </a:fld>
            <a:endParaRPr lang="en-US"/>
          </a:p>
        </p:txBody>
      </p:sp>
    </p:spTree>
    <p:extLst>
      <p:ext uri="{BB962C8B-B14F-4D97-AF65-F5344CB8AC3E}">
        <p14:creationId xmlns:p14="http://schemas.microsoft.com/office/powerpoint/2010/main" val="2116506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Ben</a:t>
            </a:r>
          </a:p>
        </p:txBody>
      </p:sp>
      <p:sp>
        <p:nvSpPr>
          <p:cNvPr id="4" name="Slide Number Placeholder 3"/>
          <p:cNvSpPr>
            <a:spLocks noGrp="1"/>
          </p:cNvSpPr>
          <p:nvPr>
            <p:ph type="sldNum" sz="quarter" idx="10"/>
          </p:nvPr>
        </p:nvSpPr>
        <p:spPr/>
        <p:txBody>
          <a:bodyPr/>
          <a:lstStyle/>
          <a:p>
            <a:fld id="{D8AB4484-AB1F-4645-8DD6-DE839D6E79B3}" type="slidenum">
              <a:rPr lang="en-US" smtClean="0"/>
              <a:t>11</a:t>
            </a:fld>
            <a:endParaRPr lang="en-US"/>
          </a:p>
        </p:txBody>
      </p:sp>
    </p:spTree>
    <p:extLst>
      <p:ext uri="{BB962C8B-B14F-4D97-AF65-F5344CB8AC3E}">
        <p14:creationId xmlns:p14="http://schemas.microsoft.com/office/powerpoint/2010/main" val="14583131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Kris</a:t>
            </a:r>
          </a:p>
        </p:txBody>
      </p:sp>
      <p:sp>
        <p:nvSpPr>
          <p:cNvPr id="4" name="Slide Number Placeholder 3"/>
          <p:cNvSpPr>
            <a:spLocks noGrp="1"/>
          </p:cNvSpPr>
          <p:nvPr>
            <p:ph type="sldNum" sz="quarter" idx="10"/>
          </p:nvPr>
        </p:nvSpPr>
        <p:spPr/>
        <p:txBody>
          <a:bodyPr/>
          <a:lstStyle/>
          <a:p>
            <a:fld id="{D8AB4484-AB1F-4645-8DD6-DE839D6E79B3}" type="slidenum">
              <a:rPr lang="en-US" smtClean="0"/>
              <a:t>12</a:t>
            </a:fld>
            <a:endParaRPr lang="en-US"/>
          </a:p>
        </p:txBody>
      </p:sp>
    </p:spTree>
    <p:extLst>
      <p:ext uri="{BB962C8B-B14F-4D97-AF65-F5344CB8AC3E}">
        <p14:creationId xmlns:p14="http://schemas.microsoft.com/office/powerpoint/2010/main" val="33932305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Kris</a:t>
            </a:r>
          </a:p>
        </p:txBody>
      </p:sp>
      <p:sp>
        <p:nvSpPr>
          <p:cNvPr id="4" name="Slide Number Placeholder 3"/>
          <p:cNvSpPr>
            <a:spLocks noGrp="1"/>
          </p:cNvSpPr>
          <p:nvPr>
            <p:ph type="sldNum" sz="quarter" idx="10"/>
          </p:nvPr>
        </p:nvSpPr>
        <p:spPr/>
        <p:txBody>
          <a:bodyPr/>
          <a:lstStyle/>
          <a:p>
            <a:fld id="{D8AB4484-AB1F-4645-8DD6-DE839D6E79B3}" type="slidenum">
              <a:rPr lang="en-US" smtClean="0"/>
              <a:t>13</a:t>
            </a:fld>
            <a:endParaRPr lang="en-US"/>
          </a:p>
        </p:txBody>
      </p:sp>
    </p:spTree>
    <p:extLst>
      <p:ext uri="{BB962C8B-B14F-4D97-AF65-F5344CB8AC3E}">
        <p14:creationId xmlns:p14="http://schemas.microsoft.com/office/powerpoint/2010/main" val="38062548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Michelle</a:t>
            </a:r>
          </a:p>
          <a:p>
            <a:pPr marL="171450" indent="-171450">
              <a:buFont typeface="Arial" panose="020B0604020202020204" pitchFamily="34" charset="0"/>
              <a:buChar char="•"/>
            </a:pPr>
            <a:r>
              <a:rPr lang="en-US" dirty="0"/>
              <a:t>Situation:   Default = no payment in last 270 days</a:t>
            </a:r>
          </a:p>
          <a:p>
            <a:pPr marL="628650" lvl="1" indent="-171450">
              <a:buFont typeface="Arial" panose="020B0604020202020204" pitchFamily="34" charset="0"/>
              <a:buChar char="•"/>
            </a:pPr>
            <a:r>
              <a:rPr lang="en-US" dirty="0"/>
              <a:t>Analyze data from post-secondary institutions which means programs eligible for Federal Funding.  This included schools such as vocational/technical training up through a public or private college institutions.  Non-degree (0-3 years), associates, masters, PhD.</a:t>
            </a:r>
          </a:p>
          <a:p>
            <a:pPr marL="628650" lvl="1" indent="-171450">
              <a:buFont typeface="Arial" panose="020B0604020202020204" pitchFamily="34" charset="0"/>
              <a:buChar char="•"/>
            </a:pPr>
            <a:r>
              <a:rPr lang="en-US" dirty="0"/>
              <a:t>300—FY 2013, FY 2012, and FY 2011 official cohort default rates published for schools participating in the Title IV student financial assistance programs. </a:t>
            </a:r>
          </a:p>
          <a:p>
            <a:pPr marL="628650" lvl="1" indent="-171450">
              <a:buFont typeface="Arial" panose="020B0604020202020204" pitchFamily="34" charset="0"/>
              <a:buChar char="•"/>
            </a:pPr>
            <a:r>
              <a:rPr lang="en-US" dirty="0"/>
              <a:t>A school’s cohort default rate is the percentage of a school’s federal student loan borrowers who enter repayment within the cohort fiscal year (denominator) and default (or met other specified condition) (numerator) within the cohort default period.</a:t>
            </a:r>
          </a:p>
          <a:p>
            <a:pPr marL="628650" lvl="1" indent="-171450">
              <a:buFont typeface="Arial" panose="020B0604020202020204" pitchFamily="34" charset="0"/>
              <a:buChar char="•"/>
            </a:pPr>
            <a:r>
              <a:rPr lang="en-US" dirty="0"/>
              <a:t>Why are cohort default rates important? Defaulted federal student loans cost taxpayers money. Cohort default rate sanctions and benefits provide an incentive to schools to work with their borrowers to reduce default. Sanctions also can prevent a school with a high percentage of defaulters from continuing to participate in the William D. Ford Federal Direct Loan (Direct Loan) and Federal Pell Grant (Pell Grant) programs. As a result, cohort default rates help save taxpayers money</a:t>
            </a:r>
          </a:p>
          <a:p>
            <a:pPr marL="171450" lvl="0" indent="-171450">
              <a:buFont typeface="Arial" panose="020B0604020202020204" pitchFamily="34" charset="0"/>
              <a:buChar char="•"/>
            </a:pPr>
            <a:r>
              <a:rPr lang="en-US" dirty="0"/>
              <a:t>3 areas of focus to answer this question are: geographic areas, school type, and cost of attendance.</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School type:  The code identifying the ownership control of the institution: </a:t>
            </a:r>
          </a:p>
          <a:p>
            <a:pPr marL="1085850" lvl="2" indent="-171450">
              <a:buFont typeface="Arial" panose="020B0604020202020204" pitchFamily="34" charset="0"/>
              <a:buChar char="•"/>
            </a:pPr>
            <a:r>
              <a:rPr lang="en-US" dirty="0"/>
              <a:t>1—Public   			2—Private, Nonprofit </a:t>
            </a:r>
          </a:p>
          <a:p>
            <a:pPr marL="1085850" lvl="2" indent="-171450">
              <a:buFont typeface="Arial" panose="020B0604020202020204" pitchFamily="34" charset="0"/>
              <a:buChar char="•"/>
            </a:pPr>
            <a:r>
              <a:rPr lang="en-US" dirty="0"/>
              <a:t>3—Proprietary 		5—Foreign public </a:t>
            </a:r>
          </a:p>
          <a:p>
            <a:pPr marL="1085850" lvl="2" indent="-171450">
              <a:buFont typeface="Arial" panose="020B0604020202020204" pitchFamily="34" charset="0"/>
              <a:buChar char="•"/>
            </a:pPr>
            <a:r>
              <a:rPr lang="en-US" dirty="0"/>
              <a:t>6—Foreign private 		7—Foreign For-Profit</a:t>
            </a:r>
          </a:p>
          <a:p>
            <a:pPr marL="1085850" lvl="2"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D8AB4484-AB1F-4645-8DD6-DE839D6E79B3}" type="slidenum">
              <a:rPr lang="en-US" smtClean="0"/>
              <a:t>2</a:t>
            </a:fld>
            <a:endParaRPr lang="en-US"/>
          </a:p>
        </p:txBody>
      </p:sp>
    </p:spTree>
    <p:extLst>
      <p:ext uri="{BB962C8B-B14F-4D97-AF65-F5344CB8AC3E}">
        <p14:creationId xmlns:p14="http://schemas.microsoft.com/office/powerpoint/2010/main" val="18624175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Michelle</a:t>
            </a:r>
          </a:p>
          <a:p>
            <a:pPr marL="628650" lvl="1" indent="-171450">
              <a:buFont typeface="Arial" panose="020B0604020202020204" pitchFamily="34" charset="0"/>
              <a:buChar char="•"/>
            </a:pPr>
            <a:r>
              <a:rPr lang="en-US" dirty="0"/>
              <a:t>Initial dataset was from US Department of Education Federal Student Aid (School cohort default rate data file)</a:t>
            </a:r>
          </a:p>
          <a:p>
            <a:pPr marL="1085850" lvl="2" indent="-171450">
              <a:buFont typeface="Arial" panose="020B0604020202020204" pitchFamily="34" charset="0"/>
              <a:buChar char="•"/>
            </a:pPr>
            <a:r>
              <a:rPr lang="en-US" dirty="0"/>
              <a:t>Data was organized by school, each with an OPEID (Office of Postsecondary Education Identifier)</a:t>
            </a:r>
          </a:p>
          <a:p>
            <a:pPr marL="1085850" lvl="2" indent="-171450">
              <a:buFont typeface="Arial" panose="020B0604020202020204" pitchFamily="34" charset="0"/>
              <a:buChar char="•"/>
            </a:pPr>
            <a:r>
              <a:rPr lang="en-US" sz="1050" dirty="0"/>
              <a:t>Program length:  The length of the longest program offered by the institution.  Includes from non-degree programs up through institutions offering PhD degrees</a:t>
            </a:r>
          </a:p>
          <a:p>
            <a:pPr lvl="2"/>
            <a:r>
              <a:rPr lang="en-US" sz="1050" dirty="0"/>
              <a:t>    0—Short-Term (300–599 hours)     1—Graduate/Professional (≥ 300 hours)          2—Non-Degree (600–899 hours) </a:t>
            </a:r>
          </a:p>
          <a:p>
            <a:pPr lvl="2"/>
            <a:r>
              <a:rPr lang="en-US" sz="1050" dirty="0"/>
              <a:t>    3—Non-Degree 1 Year (900–1799 hours)   4—Non-Degree 2 Years (1800–2699 hours)  5—Associate's Degree </a:t>
            </a:r>
          </a:p>
          <a:p>
            <a:pPr lvl="2"/>
            <a:r>
              <a:rPr lang="en-US" sz="1050" dirty="0"/>
              <a:t>    6—Bachelor's Degree     7—First Professional Degree 	8—Master's Degree or Doctor's Degree </a:t>
            </a:r>
          </a:p>
          <a:p>
            <a:pPr lvl="2"/>
            <a:r>
              <a:rPr lang="en-US" sz="1050" dirty="0"/>
              <a:t>    9—Professional Certification   10—Undergraduate (Previous Degree Required)  11—Non-Degree 3 Plus Years (≥ 2700 hours) </a:t>
            </a:r>
          </a:p>
          <a:p>
            <a:pPr lvl="2"/>
            <a:r>
              <a:rPr lang="en-US" sz="1050" dirty="0"/>
              <a:t>   12—Two-Year Transfer</a:t>
            </a:r>
          </a:p>
          <a:p>
            <a:pPr marL="1085850" lvl="2" indent="-171450">
              <a:buFont typeface="Arial" panose="020B0604020202020204" pitchFamily="34" charset="0"/>
              <a:buChar char="•"/>
            </a:pPr>
            <a:r>
              <a:rPr lang="en-US" dirty="0"/>
              <a:t>Ethnic Code The code classifying the ethnic affiliation of the institution: </a:t>
            </a:r>
          </a:p>
          <a:p>
            <a:r>
              <a:rPr lang="en-US" dirty="0"/>
              <a:t>	    1—Native American    2—HBCU    (historically black college/university)  3—Hispanic    4—Traditionally Black College  5—Ethnicity Not Reported </a:t>
            </a:r>
            <a:endParaRPr lang="en-US" sz="1050" dirty="0"/>
          </a:p>
          <a:p>
            <a:pPr lvl="1"/>
            <a:r>
              <a:rPr lang="en-US" dirty="0"/>
              <a:t>    </a:t>
            </a:r>
          </a:p>
          <a:p>
            <a:pPr marL="628650" lvl="1" indent="-171450">
              <a:buFont typeface="Arial" panose="020B0604020202020204" pitchFamily="34" charset="0"/>
              <a:buChar char="•"/>
            </a:pPr>
            <a:r>
              <a:rPr lang="en-US" dirty="0"/>
              <a:t>To strengthen data, located other data about schools on National Center for Education Statistics – Integrated Postsecondary Education Data System</a:t>
            </a:r>
          </a:p>
          <a:p>
            <a:pPr marL="1085850" lvl="2" indent="-171450">
              <a:buFont typeface="Arial" panose="020B0604020202020204" pitchFamily="34" charset="0"/>
              <a:buChar char="•"/>
            </a:pPr>
            <a:r>
              <a:rPr lang="en-US" sz="1200" b="0" i="0" kern="1200" dirty="0">
                <a:solidFill>
                  <a:schemeClr val="tx1"/>
                </a:solidFill>
                <a:effectLst/>
                <a:latin typeface="+mn-lt"/>
                <a:ea typeface="+mn-ea"/>
                <a:cs typeface="+mn-cs"/>
              </a:rPr>
              <a:t>The Integrated Postsecondary Education Data System (IPEDS) is a system of interrelated surveys conducted annually by the U.S. Department of Education's National Center for Education Statistics (NCES). IPEDS annually gathers information from more than 7,500 colleges, universities, and technical and vocational institutions that participate in the federal student aid programs.</a:t>
            </a:r>
            <a:endParaRPr lang="en-US" dirty="0"/>
          </a:p>
          <a:p>
            <a:pPr marL="1085850" lvl="2" indent="-171450">
              <a:buFont typeface="Arial" panose="020B0604020202020204" pitchFamily="34" charset="0"/>
              <a:buChar char="•"/>
            </a:pPr>
            <a:r>
              <a:rPr lang="en-US" dirty="0"/>
              <a:t>Various datasets organized by school</a:t>
            </a:r>
          </a:p>
          <a:p>
            <a:pPr marL="1085850" lvl="2" indent="-171450">
              <a:buFont typeface="Arial" panose="020B0604020202020204" pitchFamily="34" charset="0"/>
              <a:buChar char="•"/>
            </a:pPr>
            <a:r>
              <a:rPr lang="en-US" dirty="0"/>
              <a:t>Chose 3 datasets – each with many variables but interested in only (IC – 145 (cost),  HC- 66 (long/</a:t>
            </a:r>
            <a:r>
              <a:rPr lang="en-US" dirty="0" err="1"/>
              <a:t>lat</a:t>
            </a:r>
            <a:r>
              <a:rPr lang="en-US" dirty="0"/>
              <a:t>), EFFY – 34 (attendance)</a:t>
            </a:r>
          </a:p>
          <a:p>
            <a:pPr marL="1543050" lvl="3" indent="-171450">
              <a:buFont typeface="Arial" panose="020B0604020202020204" pitchFamily="34" charset="0"/>
              <a:buChar char="•"/>
            </a:pPr>
            <a:r>
              <a:rPr lang="en-US" dirty="0"/>
              <a:t>Attendance</a:t>
            </a:r>
          </a:p>
          <a:p>
            <a:pPr marL="1543050" lvl="3" indent="-171450">
              <a:buFont typeface="Arial" panose="020B0604020202020204" pitchFamily="34" charset="0"/>
              <a:buChar char="•"/>
            </a:pPr>
            <a:r>
              <a:rPr lang="en-US" dirty="0"/>
              <a:t>Latitude and longitude</a:t>
            </a:r>
          </a:p>
          <a:p>
            <a:pPr marL="1543050" lvl="3" indent="-171450">
              <a:buFont typeface="Arial" panose="020B0604020202020204" pitchFamily="34" charset="0"/>
              <a:buChar char="•"/>
            </a:pPr>
            <a:r>
              <a:rPr lang="en-US" dirty="0"/>
              <a:t>Cost</a:t>
            </a:r>
          </a:p>
          <a:p>
            <a:pPr marL="1085850" lvl="2" indent="-171450">
              <a:buFont typeface="Arial" panose="020B0604020202020204" pitchFamily="34" charset="0"/>
              <a:buChar char="•"/>
            </a:pPr>
            <a:r>
              <a:rPr lang="en-US" dirty="0"/>
              <a:t>Downloaded datasets (3 years x 3 datasets)</a:t>
            </a:r>
          </a:p>
          <a:p>
            <a:pPr marL="1085850" lvl="2" indent="-171450">
              <a:buFont typeface="Arial" panose="020B0604020202020204" pitchFamily="34" charset="0"/>
              <a:buChar char="•"/>
            </a:pPr>
            <a:r>
              <a:rPr lang="en-US" dirty="0"/>
              <a:t>Combined into one Excel spreadsheet pulling in only columns of interest</a:t>
            </a:r>
          </a:p>
          <a:p>
            <a:pPr marL="1085850" lvl="2" indent="-171450">
              <a:buFont typeface="Arial" panose="020B0604020202020204" pitchFamily="34" charset="0"/>
              <a:buChar char="•"/>
            </a:pPr>
            <a:r>
              <a:rPr lang="en-US" dirty="0"/>
              <a:t>Each subset and year was put on it’s own sheet in IPEDS full dataset</a:t>
            </a:r>
          </a:p>
          <a:p>
            <a:endParaRPr lang="en-US" dirty="0"/>
          </a:p>
        </p:txBody>
      </p:sp>
      <p:sp>
        <p:nvSpPr>
          <p:cNvPr id="4" name="Slide Number Placeholder 3"/>
          <p:cNvSpPr>
            <a:spLocks noGrp="1"/>
          </p:cNvSpPr>
          <p:nvPr>
            <p:ph type="sldNum" sz="quarter" idx="10"/>
          </p:nvPr>
        </p:nvSpPr>
        <p:spPr/>
        <p:txBody>
          <a:bodyPr/>
          <a:lstStyle/>
          <a:p>
            <a:fld id="{D8AB4484-AB1F-4645-8DD6-DE839D6E79B3}" type="slidenum">
              <a:rPr lang="en-US" smtClean="0"/>
              <a:t>3</a:t>
            </a:fld>
            <a:endParaRPr lang="en-US"/>
          </a:p>
        </p:txBody>
      </p:sp>
    </p:spTree>
    <p:extLst>
      <p:ext uri="{BB962C8B-B14F-4D97-AF65-F5344CB8AC3E}">
        <p14:creationId xmlns:p14="http://schemas.microsoft.com/office/powerpoint/2010/main" val="6373654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Michelle</a:t>
            </a:r>
          </a:p>
          <a:p>
            <a:pPr marL="171450" indent="-171450">
              <a:buFont typeface="Arial" panose="020B0604020202020204" pitchFamily="34" charset="0"/>
              <a:buChar char="•"/>
            </a:pPr>
            <a:r>
              <a:rPr lang="en-US" dirty="0"/>
              <a:t>Locating school data</a:t>
            </a:r>
          </a:p>
          <a:p>
            <a:pPr marL="628650" lvl="1" indent="-171450">
              <a:buFont typeface="Arial" panose="020B0604020202020204" pitchFamily="34" charset="0"/>
              <a:buChar char="•"/>
            </a:pPr>
            <a:r>
              <a:rPr lang="en-US" dirty="0"/>
              <a:t>2 group members work in postsecondary education, 3 work for insurance companies</a:t>
            </a:r>
          </a:p>
          <a:p>
            <a:pPr marL="628650" lvl="1" indent="-171450">
              <a:buFont typeface="Arial" panose="020B0604020202020204" pitchFamily="34" charset="0"/>
              <a:buChar char="•"/>
            </a:pPr>
            <a:r>
              <a:rPr lang="en-US" dirty="0"/>
              <a:t>Decided to research postsecondary education data from the group members schools, but that wasn’t possible.</a:t>
            </a:r>
          </a:p>
          <a:p>
            <a:pPr marL="628650" lvl="1" indent="-171450">
              <a:buFont typeface="Arial" panose="020B0604020202020204" pitchFamily="34" charset="0"/>
              <a:buChar char="•"/>
            </a:pPr>
            <a:r>
              <a:rPr lang="en-US" dirty="0"/>
              <a:t>Internet searches to find data of interest.</a:t>
            </a:r>
          </a:p>
          <a:p>
            <a:pPr marL="171450" lvl="0" indent="-171450">
              <a:buFont typeface="Arial" panose="020B0604020202020204" pitchFamily="34" charset="0"/>
              <a:buChar char="•"/>
            </a:pPr>
            <a:r>
              <a:rPr lang="en-US" dirty="0"/>
              <a:t>OPEID and UNITID</a:t>
            </a:r>
          </a:p>
          <a:p>
            <a:pPr marL="628650" lvl="1" indent="-171450">
              <a:buFont typeface="Arial" panose="020B0604020202020204" pitchFamily="34" charset="0"/>
              <a:buChar char="•"/>
            </a:pPr>
            <a:r>
              <a:rPr lang="en-US" dirty="0"/>
              <a:t>Department of Education Federal Student Aid data indexed by UNITID</a:t>
            </a:r>
          </a:p>
          <a:p>
            <a:pPr marL="628650" lvl="1" indent="-171450">
              <a:buFont typeface="Arial" panose="020B0604020202020204" pitchFamily="34" charset="0"/>
              <a:buChar char="•"/>
            </a:pPr>
            <a:r>
              <a:rPr lang="en-US" dirty="0"/>
              <a:t>IPEDS data – most indexed by OPEID</a:t>
            </a:r>
          </a:p>
          <a:p>
            <a:pPr marL="628650" lvl="1" indent="-171450">
              <a:buFont typeface="Arial" panose="020B0604020202020204" pitchFamily="34" charset="0"/>
              <a:buChar char="•"/>
            </a:pPr>
            <a:r>
              <a:rPr lang="en-US" dirty="0"/>
              <a:t>Search to find a data table with both values to use to join the data – found on IPEDS site</a:t>
            </a:r>
          </a:p>
          <a:p>
            <a:pPr marL="628650" lvl="1" indent="-171450">
              <a:buFont typeface="Arial" panose="020B0604020202020204" pitchFamily="34" charset="0"/>
              <a:buChar char="•"/>
            </a:pPr>
            <a:r>
              <a:rPr lang="en-US" dirty="0"/>
              <a:t>The numbers needed manipulation by removing leading 0’s in one table, adding 0’s in another in order to match</a:t>
            </a:r>
          </a:p>
          <a:p>
            <a:pPr marL="171450" lvl="0" indent="-171450">
              <a:buFont typeface="Arial" panose="020B0604020202020204" pitchFamily="34" charset="0"/>
              <a:buChar char="•"/>
            </a:pPr>
            <a:r>
              <a:rPr lang="en-US" dirty="0"/>
              <a:t>Correspondence</a:t>
            </a:r>
          </a:p>
          <a:p>
            <a:pPr marL="628650" lvl="1" indent="-171450">
              <a:buFont typeface="Arial" panose="020B0604020202020204" pitchFamily="34" charset="0"/>
              <a:buChar char="•"/>
            </a:pPr>
            <a:r>
              <a:rPr lang="en-US" dirty="0"/>
              <a:t>How to communicate – started with a “group” in ICON, but found that follow-up discussions weren’t alerting members to new message.</a:t>
            </a:r>
          </a:p>
          <a:p>
            <a:pPr marL="1085850" lvl="2" indent="-171450">
              <a:buFont typeface="Arial" panose="020B0604020202020204" pitchFamily="34" charset="0"/>
              <a:buChar char="•"/>
            </a:pPr>
            <a:r>
              <a:rPr lang="en-US" dirty="0"/>
              <a:t>Also, no way to track file versions.</a:t>
            </a:r>
          </a:p>
          <a:p>
            <a:pPr marL="1085850" lvl="2" indent="-171450">
              <a:buFont typeface="Arial" panose="020B0604020202020204" pitchFamily="34" charset="0"/>
              <a:buChar char="•"/>
            </a:pPr>
            <a:r>
              <a:rPr lang="en-US" dirty="0"/>
              <a:t>Switched to group email and to GitHub for file sharing</a:t>
            </a:r>
          </a:p>
          <a:p>
            <a:pPr marL="628650" lvl="1" indent="-171450">
              <a:buFont typeface="Arial" panose="020B0604020202020204" pitchFamily="34" charset="0"/>
              <a:buChar char="•"/>
            </a:pPr>
            <a:r>
              <a:rPr lang="en-US" dirty="0"/>
              <a:t>Challenge in deciding how to split up the work.   Split up into:  3 people each take a sub-topic to study, code, graph</a:t>
            </a:r>
          </a:p>
          <a:p>
            <a:pPr marL="1085850" lvl="2" indent="-171450">
              <a:buFont typeface="Arial" panose="020B0604020202020204" pitchFamily="34" charset="0"/>
              <a:buChar char="•"/>
            </a:pPr>
            <a:r>
              <a:rPr lang="en-US" dirty="0"/>
              <a:t>One person concentrate on importing and meshing the data, and writing the function.</a:t>
            </a:r>
          </a:p>
          <a:p>
            <a:pPr marL="1085850" lvl="2" indent="-171450">
              <a:buFont typeface="Arial" panose="020B0604020202020204" pitchFamily="34" charset="0"/>
              <a:buChar char="•"/>
            </a:pPr>
            <a:r>
              <a:rPr lang="en-US" dirty="0"/>
              <a:t>One person worked on IPEDS dataset, renamed columns, organized paper and </a:t>
            </a:r>
            <a:r>
              <a:rPr lang="en-US" dirty="0" err="1"/>
              <a:t>powerpoint</a:t>
            </a:r>
            <a:r>
              <a:rPr lang="en-US" dirty="0"/>
              <a:t>..</a:t>
            </a:r>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D8AB4484-AB1F-4645-8DD6-DE839D6E79B3}" type="slidenum">
              <a:rPr lang="en-US" smtClean="0"/>
              <a:t>4</a:t>
            </a:fld>
            <a:endParaRPr lang="en-US"/>
          </a:p>
        </p:txBody>
      </p:sp>
    </p:spTree>
    <p:extLst>
      <p:ext uri="{BB962C8B-B14F-4D97-AF65-F5344CB8AC3E}">
        <p14:creationId xmlns:p14="http://schemas.microsoft.com/office/powerpoint/2010/main" val="32905696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Matt </a:t>
            </a:r>
          </a:p>
          <a:p>
            <a:r>
              <a:rPr lang="en-US" dirty="0"/>
              <a:t>Discuss function to pull in data and join the </a:t>
            </a:r>
            <a:r>
              <a:rPr lang="en-US" dirty="0" err="1"/>
              <a:t>dataframes</a:t>
            </a:r>
            <a:endParaRPr lang="en-US" dirty="0"/>
          </a:p>
          <a:p>
            <a:r>
              <a:rPr lang="en-US" dirty="0"/>
              <a:t>Each of the 3 types of analyses code were created, and wrapped into separate functions</a:t>
            </a:r>
          </a:p>
          <a:p>
            <a:r>
              <a:rPr lang="en-US" dirty="0"/>
              <a:t>Challenges in setting this up</a:t>
            </a:r>
          </a:p>
          <a:p>
            <a:r>
              <a:rPr lang="en-US" dirty="0"/>
              <a:t>  </a:t>
            </a:r>
          </a:p>
        </p:txBody>
      </p:sp>
      <p:sp>
        <p:nvSpPr>
          <p:cNvPr id="4" name="Slide Number Placeholder 3"/>
          <p:cNvSpPr>
            <a:spLocks noGrp="1"/>
          </p:cNvSpPr>
          <p:nvPr>
            <p:ph type="sldNum" sz="quarter" idx="10"/>
          </p:nvPr>
        </p:nvSpPr>
        <p:spPr/>
        <p:txBody>
          <a:bodyPr/>
          <a:lstStyle/>
          <a:p>
            <a:fld id="{D8AB4484-AB1F-4645-8DD6-DE839D6E79B3}" type="slidenum">
              <a:rPr lang="en-US" smtClean="0"/>
              <a:t>5</a:t>
            </a:fld>
            <a:endParaRPr lang="en-US"/>
          </a:p>
        </p:txBody>
      </p:sp>
    </p:spTree>
    <p:extLst>
      <p:ext uri="{BB962C8B-B14F-4D97-AF65-F5344CB8AC3E}">
        <p14:creationId xmlns:p14="http://schemas.microsoft.com/office/powerpoint/2010/main" val="30006955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Matt</a:t>
            </a:r>
          </a:p>
        </p:txBody>
      </p:sp>
      <p:sp>
        <p:nvSpPr>
          <p:cNvPr id="4" name="Slide Number Placeholder 3"/>
          <p:cNvSpPr>
            <a:spLocks noGrp="1"/>
          </p:cNvSpPr>
          <p:nvPr>
            <p:ph type="sldNum" sz="quarter" idx="10"/>
          </p:nvPr>
        </p:nvSpPr>
        <p:spPr/>
        <p:txBody>
          <a:bodyPr/>
          <a:lstStyle/>
          <a:p>
            <a:fld id="{D8AB4484-AB1F-4645-8DD6-DE839D6E79B3}" type="slidenum">
              <a:rPr lang="en-US" smtClean="0"/>
              <a:t>6</a:t>
            </a:fld>
            <a:endParaRPr lang="en-US"/>
          </a:p>
        </p:txBody>
      </p:sp>
    </p:spTree>
    <p:extLst>
      <p:ext uri="{BB962C8B-B14F-4D97-AF65-F5344CB8AC3E}">
        <p14:creationId xmlns:p14="http://schemas.microsoft.com/office/powerpoint/2010/main" val="14153418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Cody</a:t>
            </a:r>
          </a:p>
        </p:txBody>
      </p:sp>
      <p:sp>
        <p:nvSpPr>
          <p:cNvPr id="4" name="Slide Number Placeholder 3"/>
          <p:cNvSpPr>
            <a:spLocks noGrp="1"/>
          </p:cNvSpPr>
          <p:nvPr>
            <p:ph type="sldNum" sz="quarter" idx="10"/>
          </p:nvPr>
        </p:nvSpPr>
        <p:spPr/>
        <p:txBody>
          <a:bodyPr/>
          <a:lstStyle/>
          <a:p>
            <a:fld id="{D8AB4484-AB1F-4645-8DD6-DE839D6E79B3}" type="slidenum">
              <a:rPr lang="en-US" smtClean="0"/>
              <a:t>7</a:t>
            </a:fld>
            <a:endParaRPr lang="en-US"/>
          </a:p>
        </p:txBody>
      </p:sp>
    </p:spTree>
    <p:extLst>
      <p:ext uri="{BB962C8B-B14F-4D97-AF65-F5344CB8AC3E}">
        <p14:creationId xmlns:p14="http://schemas.microsoft.com/office/powerpoint/2010/main" val="21205702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Cody</a:t>
            </a:r>
          </a:p>
        </p:txBody>
      </p:sp>
      <p:sp>
        <p:nvSpPr>
          <p:cNvPr id="4" name="Slide Number Placeholder 3"/>
          <p:cNvSpPr>
            <a:spLocks noGrp="1"/>
          </p:cNvSpPr>
          <p:nvPr>
            <p:ph type="sldNum" sz="quarter" idx="10"/>
          </p:nvPr>
        </p:nvSpPr>
        <p:spPr/>
        <p:txBody>
          <a:bodyPr/>
          <a:lstStyle/>
          <a:p>
            <a:fld id="{D8AB4484-AB1F-4645-8DD6-DE839D6E79B3}" type="slidenum">
              <a:rPr lang="en-US" smtClean="0"/>
              <a:t>8</a:t>
            </a:fld>
            <a:endParaRPr lang="en-US"/>
          </a:p>
        </p:txBody>
      </p:sp>
    </p:spTree>
    <p:extLst>
      <p:ext uri="{BB962C8B-B14F-4D97-AF65-F5344CB8AC3E}">
        <p14:creationId xmlns:p14="http://schemas.microsoft.com/office/powerpoint/2010/main" val="7822490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Cody</a:t>
            </a:r>
          </a:p>
        </p:txBody>
      </p:sp>
      <p:sp>
        <p:nvSpPr>
          <p:cNvPr id="4" name="Slide Number Placeholder 3"/>
          <p:cNvSpPr>
            <a:spLocks noGrp="1"/>
          </p:cNvSpPr>
          <p:nvPr>
            <p:ph type="sldNum" sz="quarter" idx="10"/>
          </p:nvPr>
        </p:nvSpPr>
        <p:spPr/>
        <p:txBody>
          <a:bodyPr/>
          <a:lstStyle/>
          <a:p>
            <a:fld id="{D8AB4484-AB1F-4645-8DD6-DE839D6E79B3}" type="slidenum">
              <a:rPr lang="en-US" smtClean="0"/>
              <a:t>9</a:t>
            </a:fld>
            <a:endParaRPr lang="en-US"/>
          </a:p>
        </p:txBody>
      </p:sp>
    </p:spTree>
    <p:extLst>
      <p:ext uri="{BB962C8B-B14F-4D97-AF65-F5344CB8AC3E}">
        <p14:creationId xmlns:p14="http://schemas.microsoft.com/office/powerpoint/2010/main" val="252260726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99CA241C-74EB-4EA5-BF9F-19FE0857909F}" type="datetimeFigureOut">
              <a:rPr lang="en-US" smtClean="0"/>
              <a:t>11/1/2017</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FF9DC402-ACC5-4D4D-86C2-AFFDACE32712}" type="slidenum">
              <a:rPr lang="en-US" smtClean="0"/>
              <a:t>‹#›</a:t>
            </a:fld>
            <a:endParaRPr lang="en-US"/>
          </a:p>
        </p:txBody>
      </p:sp>
    </p:spTree>
    <p:extLst>
      <p:ext uri="{BB962C8B-B14F-4D97-AF65-F5344CB8AC3E}">
        <p14:creationId xmlns:p14="http://schemas.microsoft.com/office/powerpoint/2010/main" val="31268268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9CA241C-74EB-4EA5-BF9F-19FE0857909F}" type="datetimeFigureOut">
              <a:rPr lang="en-US" smtClean="0"/>
              <a:t>11/1/2017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9DC402-ACC5-4D4D-86C2-AFFDACE32712}" type="slidenum">
              <a:rPr lang="en-US" smtClean="0"/>
              <a:t>‹#›</a:t>
            </a:fld>
            <a:endParaRPr lang="en-US"/>
          </a:p>
        </p:txBody>
      </p:sp>
    </p:spTree>
    <p:extLst>
      <p:ext uri="{BB962C8B-B14F-4D97-AF65-F5344CB8AC3E}">
        <p14:creationId xmlns:p14="http://schemas.microsoft.com/office/powerpoint/2010/main" val="3488554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9CA241C-74EB-4EA5-BF9F-19FE0857909F}" type="datetimeFigureOut">
              <a:rPr lang="en-US" smtClean="0"/>
              <a:t>11/1/2017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9DC402-ACC5-4D4D-86C2-AFFDACE32712}" type="slidenum">
              <a:rPr lang="en-US" smtClean="0"/>
              <a:t>‹#›</a:t>
            </a:fld>
            <a:endParaRPr lang="en-US"/>
          </a:p>
        </p:txBody>
      </p:sp>
    </p:spTree>
    <p:extLst>
      <p:ext uri="{BB962C8B-B14F-4D97-AF65-F5344CB8AC3E}">
        <p14:creationId xmlns:p14="http://schemas.microsoft.com/office/powerpoint/2010/main" val="23290542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9CA241C-74EB-4EA5-BF9F-19FE0857909F}" type="datetimeFigureOut">
              <a:rPr lang="en-US" smtClean="0"/>
              <a:t>11/1/2017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9DC402-ACC5-4D4D-86C2-AFFDACE32712}"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220800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9CA241C-74EB-4EA5-BF9F-19FE0857909F}" type="datetimeFigureOut">
              <a:rPr lang="en-US" smtClean="0"/>
              <a:t>11/1/2017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9DC402-ACC5-4D4D-86C2-AFFDACE32712}" type="slidenum">
              <a:rPr lang="en-US" smtClean="0"/>
              <a:t>‹#›</a:t>
            </a:fld>
            <a:endParaRPr lang="en-US"/>
          </a:p>
        </p:txBody>
      </p:sp>
    </p:spTree>
    <p:extLst>
      <p:ext uri="{BB962C8B-B14F-4D97-AF65-F5344CB8AC3E}">
        <p14:creationId xmlns:p14="http://schemas.microsoft.com/office/powerpoint/2010/main" val="42349071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99CA241C-74EB-4EA5-BF9F-19FE0857909F}" type="datetimeFigureOut">
              <a:rPr lang="en-US" smtClean="0"/>
              <a:t>11/1/2017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F9DC402-ACC5-4D4D-86C2-AFFDACE32712}" type="slidenum">
              <a:rPr lang="en-US" smtClean="0"/>
              <a:t>‹#›</a:t>
            </a:fld>
            <a:endParaRPr lang="en-US"/>
          </a:p>
        </p:txBody>
      </p:sp>
    </p:spTree>
    <p:extLst>
      <p:ext uri="{BB962C8B-B14F-4D97-AF65-F5344CB8AC3E}">
        <p14:creationId xmlns:p14="http://schemas.microsoft.com/office/powerpoint/2010/main" val="6676930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99CA241C-74EB-4EA5-BF9F-19FE0857909F}" type="datetimeFigureOut">
              <a:rPr lang="en-US" smtClean="0"/>
              <a:t>11/1/2017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F9DC402-ACC5-4D4D-86C2-AFFDACE32712}" type="slidenum">
              <a:rPr lang="en-US" smtClean="0"/>
              <a:t>‹#›</a:t>
            </a:fld>
            <a:endParaRPr lang="en-US"/>
          </a:p>
        </p:txBody>
      </p:sp>
    </p:spTree>
    <p:extLst>
      <p:ext uri="{BB962C8B-B14F-4D97-AF65-F5344CB8AC3E}">
        <p14:creationId xmlns:p14="http://schemas.microsoft.com/office/powerpoint/2010/main" val="1663607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CA241C-74EB-4EA5-BF9F-19FE0857909F}" type="datetimeFigureOut">
              <a:rPr lang="en-US" smtClean="0"/>
              <a:t>11/1/2017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9DC402-ACC5-4D4D-86C2-AFFDACE32712}" type="slidenum">
              <a:rPr lang="en-US" smtClean="0"/>
              <a:t>‹#›</a:t>
            </a:fld>
            <a:endParaRPr lang="en-US"/>
          </a:p>
        </p:txBody>
      </p:sp>
    </p:spTree>
    <p:extLst>
      <p:ext uri="{BB962C8B-B14F-4D97-AF65-F5344CB8AC3E}">
        <p14:creationId xmlns:p14="http://schemas.microsoft.com/office/powerpoint/2010/main" val="28948025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CA241C-74EB-4EA5-BF9F-19FE0857909F}" type="datetimeFigureOut">
              <a:rPr lang="en-US" smtClean="0"/>
              <a:t>11/1/2017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9DC402-ACC5-4D4D-86C2-AFFDACE32712}" type="slidenum">
              <a:rPr lang="en-US" smtClean="0"/>
              <a:t>‹#›</a:t>
            </a:fld>
            <a:endParaRPr lang="en-US"/>
          </a:p>
        </p:txBody>
      </p:sp>
    </p:spTree>
    <p:extLst>
      <p:ext uri="{BB962C8B-B14F-4D97-AF65-F5344CB8AC3E}">
        <p14:creationId xmlns:p14="http://schemas.microsoft.com/office/powerpoint/2010/main" val="42522462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CA241C-74EB-4EA5-BF9F-19FE0857909F}" type="datetimeFigureOut">
              <a:rPr lang="en-US" smtClean="0"/>
              <a:t>11/1/2017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9DC402-ACC5-4D4D-86C2-AFFDACE32712}" type="slidenum">
              <a:rPr lang="en-US" smtClean="0"/>
              <a:t>‹#›</a:t>
            </a:fld>
            <a:endParaRPr lang="en-US"/>
          </a:p>
        </p:txBody>
      </p:sp>
    </p:spTree>
    <p:extLst>
      <p:ext uri="{BB962C8B-B14F-4D97-AF65-F5344CB8AC3E}">
        <p14:creationId xmlns:p14="http://schemas.microsoft.com/office/powerpoint/2010/main" val="4057722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9CA241C-74EB-4EA5-BF9F-19FE0857909F}" type="datetimeFigureOut">
              <a:rPr lang="en-US" smtClean="0"/>
              <a:t>11/1/2017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F9DC402-ACC5-4D4D-86C2-AFFDACE32712}" type="slidenum">
              <a:rPr lang="en-US" smtClean="0"/>
              <a:t>‹#›</a:t>
            </a:fld>
            <a:endParaRPr lang="en-US"/>
          </a:p>
        </p:txBody>
      </p:sp>
    </p:spTree>
    <p:extLst>
      <p:ext uri="{BB962C8B-B14F-4D97-AF65-F5344CB8AC3E}">
        <p14:creationId xmlns:p14="http://schemas.microsoft.com/office/powerpoint/2010/main" val="24738831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9CA241C-74EB-4EA5-BF9F-19FE0857909F}" type="datetimeFigureOut">
              <a:rPr lang="en-US" smtClean="0"/>
              <a:t>11/1/2017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9DC402-ACC5-4D4D-86C2-AFFDACE32712}" type="slidenum">
              <a:rPr lang="en-US" smtClean="0"/>
              <a:t>‹#›</a:t>
            </a:fld>
            <a:endParaRPr lang="en-US"/>
          </a:p>
        </p:txBody>
      </p:sp>
    </p:spTree>
    <p:extLst>
      <p:ext uri="{BB962C8B-B14F-4D97-AF65-F5344CB8AC3E}">
        <p14:creationId xmlns:p14="http://schemas.microsoft.com/office/powerpoint/2010/main" val="38677704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9CA241C-74EB-4EA5-BF9F-19FE0857909F}" type="datetimeFigureOut">
              <a:rPr lang="en-US" smtClean="0"/>
              <a:t>11/1/2017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F9DC402-ACC5-4D4D-86C2-AFFDACE32712}" type="slidenum">
              <a:rPr lang="en-US" smtClean="0"/>
              <a:t>‹#›</a:t>
            </a:fld>
            <a:endParaRPr lang="en-US"/>
          </a:p>
        </p:txBody>
      </p:sp>
    </p:spTree>
    <p:extLst>
      <p:ext uri="{BB962C8B-B14F-4D97-AF65-F5344CB8AC3E}">
        <p14:creationId xmlns:p14="http://schemas.microsoft.com/office/powerpoint/2010/main" val="38578043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9CA241C-74EB-4EA5-BF9F-19FE0857909F}" type="datetimeFigureOut">
              <a:rPr lang="en-US" smtClean="0"/>
              <a:t>11/1/2017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F9DC402-ACC5-4D4D-86C2-AFFDACE32712}" type="slidenum">
              <a:rPr lang="en-US" smtClean="0"/>
              <a:t>‹#›</a:t>
            </a:fld>
            <a:endParaRPr lang="en-US"/>
          </a:p>
        </p:txBody>
      </p:sp>
    </p:spTree>
    <p:extLst>
      <p:ext uri="{BB962C8B-B14F-4D97-AF65-F5344CB8AC3E}">
        <p14:creationId xmlns:p14="http://schemas.microsoft.com/office/powerpoint/2010/main" val="1376263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CA241C-74EB-4EA5-BF9F-19FE0857909F}" type="datetimeFigureOut">
              <a:rPr lang="en-US" smtClean="0"/>
              <a:t>11/1/2017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F9DC402-ACC5-4D4D-86C2-AFFDACE32712}" type="slidenum">
              <a:rPr lang="en-US" smtClean="0"/>
              <a:t>‹#›</a:t>
            </a:fld>
            <a:endParaRPr lang="en-US"/>
          </a:p>
        </p:txBody>
      </p:sp>
    </p:spTree>
    <p:extLst>
      <p:ext uri="{BB962C8B-B14F-4D97-AF65-F5344CB8AC3E}">
        <p14:creationId xmlns:p14="http://schemas.microsoft.com/office/powerpoint/2010/main" val="2651136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9CA241C-74EB-4EA5-BF9F-19FE0857909F}" type="datetimeFigureOut">
              <a:rPr lang="en-US" smtClean="0"/>
              <a:t>11/1/2017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9DC402-ACC5-4D4D-86C2-AFFDACE32712}" type="slidenum">
              <a:rPr lang="en-US" smtClean="0"/>
              <a:t>‹#›</a:t>
            </a:fld>
            <a:endParaRPr lang="en-US"/>
          </a:p>
        </p:txBody>
      </p:sp>
    </p:spTree>
    <p:extLst>
      <p:ext uri="{BB962C8B-B14F-4D97-AF65-F5344CB8AC3E}">
        <p14:creationId xmlns:p14="http://schemas.microsoft.com/office/powerpoint/2010/main" val="9984500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9CA241C-74EB-4EA5-BF9F-19FE0857909F}" type="datetimeFigureOut">
              <a:rPr lang="en-US" smtClean="0"/>
              <a:t>11/1/2017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F9DC402-ACC5-4D4D-86C2-AFFDACE32712}" type="slidenum">
              <a:rPr lang="en-US" smtClean="0"/>
              <a:t>‹#›</a:t>
            </a:fld>
            <a:endParaRPr lang="en-US"/>
          </a:p>
        </p:txBody>
      </p:sp>
    </p:spTree>
    <p:extLst>
      <p:ext uri="{BB962C8B-B14F-4D97-AF65-F5344CB8AC3E}">
        <p14:creationId xmlns:p14="http://schemas.microsoft.com/office/powerpoint/2010/main" val="13323562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9CA241C-74EB-4EA5-BF9F-19FE0857909F}" type="datetimeFigureOut">
              <a:rPr lang="en-US" smtClean="0"/>
              <a:t>11/1/2017</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F9DC402-ACC5-4D4D-86C2-AFFDACE32712}" type="slidenum">
              <a:rPr lang="en-US" smtClean="0"/>
              <a:t>‹#›</a:t>
            </a:fld>
            <a:endParaRPr lang="en-US"/>
          </a:p>
        </p:txBody>
      </p:sp>
    </p:spTree>
    <p:extLst>
      <p:ext uri="{BB962C8B-B14F-4D97-AF65-F5344CB8AC3E}">
        <p14:creationId xmlns:p14="http://schemas.microsoft.com/office/powerpoint/2010/main" val="2004388556"/>
      </p:ext>
    </p:extLst>
  </p:cSld>
  <p:clrMap bg1="dk1" tx1="lt1" bg2="dk2" tx2="lt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 id="2147483713"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AB53A9D-ED8F-48D1-AC5E-5BBE32DD5D15}"/>
              </a:ext>
            </a:extLst>
          </p:cNvPr>
          <p:cNvSpPr>
            <a:spLocks noGrp="1"/>
          </p:cNvSpPr>
          <p:nvPr>
            <p:ph type="ctrTitle"/>
          </p:nvPr>
        </p:nvSpPr>
        <p:spPr>
          <a:xfrm>
            <a:off x="2381251" y="604911"/>
            <a:ext cx="7848599" cy="2504049"/>
          </a:xfrm>
        </p:spPr>
        <p:txBody>
          <a:bodyPr>
            <a:normAutofit fontScale="90000"/>
          </a:bodyPr>
          <a:lstStyle/>
          <a:p>
            <a:pPr algn="ctr"/>
            <a:r>
              <a:rPr lang="en-US" sz="4900" dirty="0"/>
              <a:t>Data Programming in R</a:t>
            </a:r>
            <a:br>
              <a:rPr lang="en-US" sz="4900" dirty="0"/>
            </a:br>
            <a:r>
              <a:rPr lang="en-US" sz="3600" dirty="0">
                <a:latin typeface="Arial" panose="020B0604020202020204" pitchFamily="34" charset="0"/>
                <a:cs typeface="Arial" panose="020B0604020202020204" pitchFamily="34" charset="0"/>
              </a:rPr>
              <a:t>Group Project </a:t>
            </a:r>
            <a:br>
              <a:rPr lang="en-US" dirty="0">
                <a:latin typeface="Arial" panose="020B0604020202020204" pitchFamily="34" charset="0"/>
                <a:cs typeface="Arial" panose="020B0604020202020204" pitchFamily="34" charset="0"/>
              </a:rPr>
            </a:br>
            <a:br>
              <a:rPr lang="en-US" dirty="0"/>
            </a:br>
            <a:endParaRPr lang="en-US" dirty="0"/>
          </a:p>
        </p:txBody>
      </p:sp>
      <p:sp>
        <p:nvSpPr>
          <p:cNvPr id="5" name="Subtitle 4">
            <a:extLst>
              <a:ext uri="{FF2B5EF4-FFF2-40B4-BE49-F238E27FC236}">
                <a16:creationId xmlns:a16="http://schemas.microsoft.com/office/drawing/2014/main" id="{4EACD1AB-038A-4D34-9955-88F74E9A23C0}"/>
              </a:ext>
            </a:extLst>
          </p:cNvPr>
          <p:cNvSpPr>
            <a:spLocks noGrp="1"/>
          </p:cNvSpPr>
          <p:nvPr>
            <p:ph type="subTitle" idx="1"/>
          </p:nvPr>
        </p:nvSpPr>
        <p:spPr>
          <a:xfrm>
            <a:off x="1485900" y="2952750"/>
            <a:ext cx="9925050" cy="2152650"/>
          </a:xfrm>
        </p:spPr>
        <p:txBody>
          <a:bodyPr>
            <a:normAutofit/>
          </a:bodyPr>
          <a:lstStyle/>
          <a:p>
            <a:r>
              <a:rPr lang="en-US" sz="2800" dirty="0">
                <a:solidFill>
                  <a:schemeClr val="tx1"/>
                </a:solidFill>
                <a:latin typeface="Arial" panose="020B0604020202020204" pitchFamily="34" charset="0"/>
                <a:cs typeface="Arial" panose="020B0604020202020204" pitchFamily="34" charset="0"/>
              </a:rPr>
              <a:t>Group &lt;-  c ( Kris Arens , Ben Huntington , 			      Michelle Cutlip , Cody Burger ,   		      	      Matthew Pelham ) </a:t>
            </a:r>
          </a:p>
          <a:p>
            <a:endParaRPr lang="en-US" dirty="0"/>
          </a:p>
        </p:txBody>
      </p:sp>
    </p:spTree>
    <p:extLst>
      <p:ext uri="{BB962C8B-B14F-4D97-AF65-F5344CB8AC3E}">
        <p14:creationId xmlns:p14="http://schemas.microsoft.com/office/powerpoint/2010/main" val="2256053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03A22-2FAB-4E23-879E-9D04C14E1F20}"/>
              </a:ext>
            </a:extLst>
          </p:cNvPr>
          <p:cNvSpPr>
            <a:spLocks noGrp="1"/>
          </p:cNvSpPr>
          <p:nvPr>
            <p:ph type="title"/>
          </p:nvPr>
        </p:nvSpPr>
        <p:spPr>
          <a:xfrm>
            <a:off x="1141413" y="400050"/>
            <a:ext cx="9905998" cy="1219200"/>
          </a:xfrm>
        </p:spPr>
        <p:txBody>
          <a:bodyPr/>
          <a:lstStyle/>
          <a:p>
            <a:r>
              <a:rPr lang="en-US" dirty="0"/>
              <a:t>Analysis 2 – r script</a:t>
            </a:r>
          </a:p>
        </p:txBody>
      </p:sp>
      <p:sp>
        <p:nvSpPr>
          <p:cNvPr id="3" name="Content Placeholder 2">
            <a:extLst>
              <a:ext uri="{FF2B5EF4-FFF2-40B4-BE49-F238E27FC236}">
                <a16:creationId xmlns:a16="http://schemas.microsoft.com/office/drawing/2014/main" id="{C5CD1C30-8048-465A-AAB8-9BD777D62240}"/>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36849152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03A22-2FAB-4E23-879E-9D04C14E1F20}"/>
              </a:ext>
            </a:extLst>
          </p:cNvPr>
          <p:cNvSpPr>
            <a:spLocks noGrp="1"/>
          </p:cNvSpPr>
          <p:nvPr>
            <p:ph type="title"/>
          </p:nvPr>
        </p:nvSpPr>
        <p:spPr>
          <a:xfrm>
            <a:off x="1141413" y="400050"/>
            <a:ext cx="9905998" cy="1219200"/>
          </a:xfrm>
        </p:spPr>
        <p:txBody>
          <a:bodyPr/>
          <a:lstStyle/>
          <a:p>
            <a:r>
              <a:rPr lang="en-US" dirty="0"/>
              <a:t>Analysis 2 - graph</a:t>
            </a:r>
          </a:p>
        </p:txBody>
      </p:sp>
      <p:sp>
        <p:nvSpPr>
          <p:cNvPr id="3" name="Content Placeholder 2">
            <a:extLst>
              <a:ext uri="{FF2B5EF4-FFF2-40B4-BE49-F238E27FC236}">
                <a16:creationId xmlns:a16="http://schemas.microsoft.com/office/drawing/2014/main" id="{C5CD1C30-8048-465A-AAB8-9BD777D62240}"/>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8726843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03A22-2FAB-4E23-879E-9D04C14E1F20}"/>
              </a:ext>
            </a:extLst>
          </p:cNvPr>
          <p:cNvSpPr>
            <a:spLocks noGrp="1"/>
          </p:cNvSpPr>
          <p:nvPr>
            <p:ph type="title"/>
          </p:nvPr>
        </p:nvSpPr>
        <p:spPr>
          <a:xfrm>
            <a:off x="1141413" y="400050"/>
            <a:ext cx="9905998" cy="1219200"/>
          </a:xfrm>
        </p:spPr>
        <p:txBody>
          <a:bodyPr/>
          <a:lstStyle/>
          <a:p>
            <a:r>
              <a:rPr lang="en-US" dirty="0"/>
              <a:t>Analysis 3 – R script</a:t>
            </a:r>
            <a:br>
              <a:rPr lang="en-US" dirty="0"/>
            </a:br>
            <a:r>
              <a:rPr lang="en-US" dirty="0"/>
              <a:t>Default loan rate by location</a:t>
            </a:r>
          </a:p>
        </p:txBody>
      </p:sp>
      <p:sp>
        <p:nvSpPr>
          <p:cNvPr id="3" name="Content Placeholder 2">
            <a:extLst>
              <a:ext uri="{FF2B5EF4-FFF2-40B4-BE49-F238E27FC236}">
                <a16:creationId xmlns:a16="http://schemas.microsoft.com/office/drawing/2014/main" id="{C5CD1C30-8048-465A-AAB8-9BD777D62240}"/>
              </a:ext>
            </a:extLst>
          </p:cNvPr>
          <p:cNvSpPr>
            <a:spLocks noGrp="1"/>
          </p:cNvSpPr>
          <p:nvPr>
            <p:ph idx="1"/>
          </p:nvPr>
        </p:nvSpPr>
        <p:spPr>
          <a:xfrm>
            <a:off x="834888" y="2249486"/>
            <a:ext cx="10212524" cy="4151313"/>
          </a:xfrm>
        </p:spPr>
        <p:txBody>
          <a:bodyPr>
            <a:normAutofit/>
          </a:bodyPr>
          <a:lstStyle/>
          <a:p>
            <a:r>
              <a:rPr lang="en-US" dirty="0"/>
              <a:t>GOAL:  Plot (using longitude and latitude) default rates by location for US, a given state and year</a:t>
            </a:r>
          </a:p>
          <a:p>
            <a:r>
              <a:rPr lang="en-US" dirty="0"/>
              <a:t>CONSIDERATIONS: </a:t>
            </a:r>
          </a:p>
          <a:p>
            <a:pPr lvl="1"/>
            <a:r>
              <a:rPr lang="en-US" dirty="0" err="1"/>
              <a:t>CohortDefault</a:t>
            </a:r>
            <a:r>
              <a:rPr lang="en-US" dirty="0"/>
              <a:t> Rate - Range of default rates (0 – 39.3) skews results, removed results 0 – 5%</a:t>
            </a:r>
          </a:p>
          <a:p>
            <a:pPr lvl="1"/>
            <a:r>
              <a:rPr lang="en-US" dirty="0"/>
              <a:t>Year – Two years of data, reduce map to just one year of data</a:t>
            </a:r>
          </a:p>
          <a:p>
            <a:pPr lvl="1"/>
            <a:r>
              <a:rPr lang="en-US" dirty="0"/>
              <a:t>Longitude and Latitude – Retain only the contiguous 48 states data</a:t>
            </a:r>
          </a:p>
          <a:p>
            <a:pPr lvl="1"/>
            <a:r>
              <a:rPr lang="en-US" dirty="0"/>
              <a:t>State – Allow for ability to map just one state</a:t>
            </a:r>
          </a:p>
          <a:p>
            <a:pPr marL="914400" lvl="2" indent="0">
              <a:buNone/>
            </a:pPr>
            <a:endParaRPr lang="en-US" dirty="0"/>
          </a:p>
        </p:txBody>
      </p:sp>
    </p:spTree>
    <p:extLst>
      <p:ext uri="{BB962C8B-B14F-4D97-AF65-F5344CB8AC3E}">
        <p14:creationId xmlns:p14="http://schemas.microsoft.com/office/powerpoint/2010/main" val="29595722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03A22-2FAB-4E23-879E-9D04C14E1F20}"/>
              </a:ext>
            </a:extLst>
          </p:cNvPr>
          <p:cNvSpPr>
            <a:spLocks noGrp="1"/>
          </p:cNvSpPr>
          <p:nvPr>
            <p:ph type="title"/>
          </p:nvPr>
        </p:nvSpPr>
        <p:spPr>
          <a:xfrm>
            <a:off x="1141413" y="400050"/>
            <a:ext cx="10228952" cy="1219200"/>
          </a:xfrm>
        </p:spPr>
        <p:txBody>
          <a:bodyPr/>
          <a:lstStyle/>
          <a:p>
            <a:r>
              <a:rPr lang="en-US" dirty="0"/>
              <a:t>Analysis 3 – graph</a:t>
            </a:r>
            <a:br>
              <a:rPr lang="en-US" dirty="0"/>
            </a:br>
            <a:r>
              <a:rPr lang="en-US" dirty="0"/>
              <a:t>DEFAULT RATE BY LOCATION </a:t>
            </a:r>
          </a:p>
        </p:txBody>
      </p:sp>
      <p:pic>
        <p:nvPicPr>
          <p:cNvPr id="9" name="Content Placeholder 8">
            <a:extLst>
              <a:ext uri="{FF2B5EF4-FFF2-40B4-BE49-F238E27FC236}">
                <a16:creationId xmlns:a16="http://schemas.microsoft.com/office/drawing/2014/main" id="{EDC8092A-BDD9-4BBB-81C0-6C7103536246}"/>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t="20213" b="18557"/>
          <a:stretch/>
        </p:blipFill>
        <p:spPr>
          <a:xfrm>
            <a:off x="783605" y="1778276"/>
            <a:ext cx="7881425" cy="3211168"/>
          </a:xfrm>
        </p:spPr>
      </p:pic>
      <p:pic>
        <p:nvPicPr>
          <p:cNvPr id="11" name="Picture 10">
            <a:extLst>
              <a:ext uri="{FF2B5EF4-FFF2-40B4-BE49-F238E27FC236}">
                <a16:creationId xmlns:a16="http://schemas.microsoft.com/office/drawing/2014/main" id="{7E060F60-61BF-4BA5-AD4C-6BFFD63619B7}"/>
              </a:ext>
            </a:extLst>
          </p:cNvPr>
          <p:cNvPicPr>
            <a:picLocks noChangeAspect="1"/>
          </p:cNvPicPr>
          <p:nvPr/>
        </p:nvPicPr>
        <p:blipFill rotWithShape="1">
          <a:blip r:embed="rId4">
            <a:extLst>
              <a:ext uri="{28A0092B-C50C-407E-A947-70E740481C1C}">
                <a14:useLocalDpi xmlns:a14="http://schemas.microsoft.com/office/drawing/2010/main" val="0"/>
              </a:ext>
            </a:extLst>
          </a:blip>
          <a:srcRect t="12228" b="17663"/>
          <a:stretch/>
        </p:blipFill>
        <p:spPr>
          <a:xfrm>
            <a:off x="6534815" y="4094922"/>
            <a:ext cx="5231228" cy="2445026"/>
          </a:xfrm>
          <a:prstGeom prst="rect">
            <a:avLst/>
          </a:prstGeom>
        </p:spPr>
      </p:pic>
    </p:spTree>
    <p:extLst>
      <p:ext uri="{BB962C8B-B14F-4D97-AF65-F5344CB8AC3E}">
        <p14:creationId xmlns:p14="http://schemas.microsoft.com/office/powerpoint/2010/main" val="16825119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5D178-FAC9-4CA6-BB79-43FFCAD033A5}"/>
              </a:ext>
            </a:extLst>
          </p:cNvPr>
          <p:cNvSpPr>
            <a:spLocks noGrp="1"/>
          </p:cNvSpPr>
          <p:nvPr>
            <p:ph type="title"/>
          </p:nvPr>
        </p:nvSpPr>
        <p:spPr>
          <a:xfrm>
            <a:off x="3344092" y="285750"/>
            <a:ext cx="5721531" cy="1181100"/>
          </a:xfrm>
        </p:spPr>
        <p:txBody>
          <a:bodyPr/>
          <a:lstStyle/>
          <a:p>
            <a:pPr algn="ctr"/>
            <a:r>
              <a:rPr lang="en-US" dirty="0"/>
              <a:t>The situation</a:t>
            </a:r>
          </a:p>
        </p:txBody>
      </p:sp>
      <p:sp>
        <p:nvSpPr>
          <p:cNvPr id="3" name="Content Placeholder 2">
            <a:extLst>
              <a:ext uri="{FF2B5EF4-FFF2-40B4-BE49-F238E27FC236}">
                <a16:creationId xmlns:a16="http://schemas.microsoft.com/office/drawing/2014/main" id="{A3F85878-3BE6-4A64-8344-0EBCDF7F626D}"/>
              </a:ext>
            </a:extLst>
          </p:cNvPr>
          <p:cNvSpPr>
            <a:spLocks noGrp="1"/>
          </p:cNvSpPr>
          <p:nvPr>
            <p:ph idx="1"/>
          </p:nvPr>
        </p:nvSpPr>
        <p:spPr>
          <a:xfrm>
            <a:off x="838200" y="1691640"/>
            <a:ext cx="11125200" cy="4518660"/>
          </a:xfrm>
        </p:spPr>
        <p:txBody>
          <a:bodyPr>
            <a:normAutofit/>
          </a:bodyPr>
          <a:lstStyle/>
          <a:p>
            <a:pPr marL="0" indent="0">
              <a:lnSpc>
                <a:spcPct val="150000"/>
              </a:lnSpc>
              <a:buNone/>
            </a:pPr>
            <a:r>
              <a:rPr lang="en-US" sz="3200" dirty="0">
                <a:latin typeface="Arial" panose="020B0604020202020204" pitchFamily="34" charset="0"/>
                <a:cs typeface="Arial" panose="020B0604020202020204" pitchFamily="34" charset="0"/>
              </a:rPr>
              <a:t>Situation &lt;-   </a:t>
            </a:r>
            <a:r>
              <a:rPr lang="en-US" sz="2800" dirty="0">
                <a:latin typeface="Arial" panose="020B0604020202020204" pitchFamily="34" charset="0"/>
                <a:cs typeface="Arial" panose="020B0604020202020204" pitchFamily="34" charset="0"/>
              </a:rPr>
              <a:t> What factors contribute to a post-secondary 			            school’s student loan default rate?</a:t>
            </a:r>
          </a:p>
          <a:p>
            <a:pPr marL="0" indent="0">
              <a:lnSpc>
                <a:spcPct val="150000"/>
              </a:lnSpc>
              <a:buNone/>
            </a:pPr>
            <a:endParaRPr lang="en-US" sz="2800" dirty="0">
              <a:latin typeface="Arial" panose="020B0604020202020204" pitchFamily="34" charset="0"/>
              <a:cs typeface="Arial" panose="020B0604020202020204" pitchFamily="34" charset="0"/>
            </a:endParaRPr>
          </a:p>
          <a:p>
            <a:pPr lvl="1">
              <a:lnSpc>
                <a:spcPct val="150000"/>
              </a:lnSpc>
              <a:buSzPct val="80000"/>
            </a:pPr>
            <a:r>
              <a:rPr lang="en-US" sz="2600" dirty="0">
                <a:latin typeface="Arial" panose="020B0604020202020204" pitchFamily="34" charset="0"/>
                <a:cs typeface="Arial" panose="020B0604020202020204" pitchFamily="34" charset="0"/>
              </a:rPr>
              <a:t>Influence of cost of attendance on default rate </a:t>
            </a:r>
          </a:p>
          <a:p>
            <a:pPr lvl="1">
              <a:lnSpc>
                <a:spcPct val="150000"/>
              </a:lnSpc>
              <a:buSzPct val="80000"/>
            </a:pPr>
            <a:r>
              <a:rPr lang="en-US" sz="2600" dirty="0">
                <a:latin typeface="Arial" panose="020B0604020202020204" pitchFamily="34" charset="0"/>
                <a:cs typeface="Arial" panose="020B0604020202020204" pitchFamily="34" charset="0"/>
              </a:rPr>
              <a:t>Correlations between school type and default rate</a:t>
            </a:r>
          </a:p>
          <a:p>
            <a:pPr lvl="1">
              <a:lnSpc>
                <a:spcPct val="150000"/>
              </a:lnSpc>
              <a:buSzPct val="80000"/>
            </a:pPr>
            <a:r>
              <a:rPr lang="en-US" sz="2600" dirty="0">
                <a:latin typeface="Arial" panose="020B0604020202020204" pitchFamily="34" charset="0"/>
                <a:cs typeface="Arial" panose="020B0604020202020204" pitchFamily="34" charset="0"/>
              </a:rPr>
              <a:t>What geographic areas have the highest and lowest default rates</a:t>
            </a:r>
          </a:p>
          <a:p>
            <a:pPr lvl="1">
              <a:lnSpc>
                <a:spcPct val="150000"/>
              </a:lnSpc>
              <a:buSzPct val="80000"/>
            </a:pPr>
            <a:endParaRPr lang="en-US" sz="2600" dirty="0">
              <a:latin typeface="Arial" panose="020B0604020202020204" pitchFamily="34" charset="0"/>
              <a:cs typeface="Arial" panose="020B0604020202020204" pitchFamily="34" charset="0"/>
            </a:endParaRPr>
          </a:p>
          <a:p>
            <a:pPr marL="0" indent="0">
              <a:lnSpc>
                <a:spcPct val="100000"/>
              </a:lnSpc>
              <a:buNone/>
            </a:pPr>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337385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EEFA4-94C3-4462-8066-3F40D17C5CF9}"/>
              </a:ext>
            </a:extLst>
          </p:cNvPr>
          <p:cNvSpPr>
            <a:spLocks noGrp="1"/>
          </p:cNvSpPr>
          <p:nvPr>
            <p:ph type="title"/>
          </p:nvPr>
        </p:nvSpPr>
        <p:spPr>
          <a:xfrm>
            <a:off x="1948069" y="130630"/>
            <a:ext cx="8259621" cy="615820"/>
          </a:xfrm>
        </p:spPr>
        <p:txBody>
          <a:bodyPr>
            <a:normAutofit/>
          </a:bodyPr>
          <a:lstStyle/>
          <a:p>
            <a:pPr algn="ctr"/>
            <a:r>
              <a:rPr lang="en-US" dirty="0"/>
              <a:t>Data sources</a:t>
            </a:r>
          </a:p>
        </p:txBody>
      </p:sp>
      <p:sp>
        <p:nvSpPr>
          <p:cNvPr id="3" name="Content Placeholder 2">
            <a:extLst>
              <a:ext uri="{FF2B5EF4-FFF2-40B4-BE49-F238E27FC236}">
                <a16:creationId xmlns:a16="http://schemas.microsoft.com/office/drawing/2014/main" id="{06349707-E58A-4535-8084-E52DA8883689}"/>
              </a:ext>
            </a:extLst>
          </p:cNvPr>
          <p:cNvSpPr>
            <a:spLocks noGrp="1"/>
          </p:cNvSpPr>
          <p:nvPr>
            <p:ph idx="1"/>
          </p:nvPr>
        </p:nvSpPr>
        <p:spPr>
          <a:xfrm>
            <a:off x="1548883" y="746449"/>
            <a:ext cx="9498528" cy="6111551"/>
          </a:xfrm>
        </p:spPr>
        <p:txBody>
          <a:bodyPr>
            <a:normAutofit fontScale="92500" lnSpcReduction="10000"/>
          </a:bodyPr>
          <a:lstStyle/>
          <a:p>
            <a:pPr marL="0" indent="0">
              <a:buNone/>
            </a:pPr>
            <a:r>
              <a:rPr lang="en-US" sz="2700" dirty="0">
                <a:latin typeface="Arial" panose="020B0604020202020204" pitchFamily="34" charset="0"/>
                <a:cs typeface="Arial" panose="020B0604020202020204" pitchFamily="34" charset="0"/>
              </a:rPr>
              <a:t>           &gt;  Department of Education Federal Student Aid (Peps300)  </a:t>
            </a:r>
          </a:p>
          <a:p>
            <a:pPr lvl="4">
              <a:buSzPct val="93000"/>
            </a:pPr>
            <a:r>
              <a:rPr lang="en-US" sz="2600" dirty="0">
                <a:latin typeface="Arial" panose="020B0604020202020204" pitchFamily="34" charset="0"/>
                <a:cs typeface="Arial" panose="020B0604020202020204" pitchFamily="34" charset="0"/>
              </a:rPr>
              <a:t>School default rate</a:t>
            </a:r>
          </a:p>
          <a:p>
            <a:pPr lvl="4">
              <a:buSzPct val="93000"/>
            </a:pPr>
            <a:r>
              <a:rPr lang="en-US" sz="2600" dirty="0">
                <a:latin typeface="Arial" panose="020B0604020202020204" pitchFamily="34" charset="0"/>
                <a:cs typeface="Arial" panose="020B0604020202020204" pitchFamily="34" charset="0"/>
              </a:rPr>
              <a:t>School type</a:t>
            </a:r>
          </a:p>
          <a:p>
            <a:pPr lvl="4">
              <a:buSzPct val="93000"/>
            </a:pPr>
            <a:r>
              <a:rPr lang="en-US" sz="2600" dirty="0">
                <a:latin typeface="Arial" panose="020B0604020202020204" pitchFamily="34" charset="0"/>
                <a:cs typeface="Arial" panose="020B0604020202020204" pitchFamily="34" charset="0"/>
              </a:rPr>
              <a:t>Program length </a:t>
            </a:r>
          </a:p>
          <a:p>
            <a:pPr lvl="4">
              <a:buSzPct val="93000"/>
            </a:pPr>
            <a:r>
              <a:rPr lang="en-US" sz="2600" dirty="0">
                <a:latin typeface="Arial" panose="020B0604020202020204" pitchFamily="34" charset="0"/>
                <a:cs typeface="Arial" panose="020B0604020202020204" pitchFamily="34" charset="0"/>
              </a:rPr>
              <a:t>School ethnic affiliation</a:t>
            </a:r>
          </a:p>
          <a:p>
            <a:pPr lvl="4">
              <a:buSzPct val="93000"/>
            </a:pPr>
            <a:r>
              <a:rPr lang="en-US" sz="2600" dirty="0">
                <a:latin typeface="Arial" panose="020B0604020202020204" pitchFamily="34" charset="0"/>
                <a:cs typeface="Arial" panose="020B0604020202020204" pitchFamily="34" charset="0"/>
              </a:rPr>
              <a:t>Number of students in default</a:t>
            </a:r>
          </a:p>
          <a:p>
            <a:pPr lvl="4">
              <a:buSzPct val="93000"/>
            </a:pPr>
            <a:r>
              <a:rPr lang="en-US" sz="2600" dirty="0">
                <a:latin typeface="Arial" panose="020B0604020202020204" pitchFamily="34" charset="0"/>
                <a:cs typeface="Arial" panose="020B0604020202020204" pitchFamily="34" charset="0"/>
              </a:rPr>
              <a:t>Number of students in repayment</a:t>
            </a:r>
          </a:p>
          <a:p>
            <a:pPr marL="0" indent="0">
              <a:lnSpc>
                <a:spcPct val="170000"/>
              </a:lnSpc>
              <a:buNone/>
            </a:pPr>
            <a:r>
              <a:rPr lang="en-US" sz="2700" dirty="0">
                <a:latin typeface="Arial" panose="020B0604020202020204" pitchFamily="34" charset="0"/>
                <a:cs typeface="Arial" panose="020B0604020202020204" pitchFamily="34" charset="0"/>
              </a:rPr>
              <a:t>	 &gt;  National Center for Education Statistics (IPEDS)</a:t>
            </a:r>
          </a:p>
          <a:p>
            <a:pPr lvl="4"/>
            <a:r>
              <a:rPr lang="en-US" sz="2600" dirty="0">
                <a:latin typeface="Arial" panose="020B0604020202020204" pitchFamily="34" charset="0"/>
                <a:cs typeface="Arial" panose="020B0604020202020204" pitchFamily="34" charset="0"/>
              </a:rPr>
              <a:t>School longitude and latitude coordinates</a:t>
            </a:r>
          </a:p>
          <a:p>
            <a:pPr lvl="4"/>
            <a:r>
              <a:rPr lang="en-US" sz="2600" dirty="0">
                <a:latin typeface="Arial" panose="020B0604020202020204" pitchFamily="34" charset="0"/>
                <a:cs typeface="Arial" panose="020B0604020202020204" pitchFamily="34" charset="0"/>
              </a:rPr>
              <a:t>School attendance numbers</a:t>
            </a:r>
          </a:p>
          <a:p>
            <a:pPr lvl="4"/>
            <a:r>
              <a:rPr lang="en-US" sz="2600" dirty="0">
                <a:latin typeface="Arial" panose="020B0604020202020204" pitchFamily="34" charset="0"/>
                <a:cs typeface="Arial" panose="020B0604020202020204" pitchFamily="34" charset="0"/>
              </a:rPr>
              <a:t>School tuition and fees</a:t>
            </a:r>
          </a:p>
          <a:p>
            <a:pPr lvl="4"/>
            <a:r>
              <a:rPr lang="en-US" sz="2600" dirty="0">
                <a:latin typeface="Arial" panose="020B0604020202020204" pitchFamily="34" charset="0"/>
                <a:cs typeface="Arial" panose="020B0604020202020204" pitchFamily="34" charset="0"/>
              </a:rPr>
              <a:t>OPEID and Unit ID</a:t>
            </a:r>
          </a:p>
          <a:p>
            <a:pPr marL="0" indent="0">
              <a:buNone/>
            </a:pPr>
            <a:endParaRPr lang="en-US" sz="2700" dirty="0">
              <a:latin typeface="Arial" panose="020B0604020202020204" pitchFamily="34" charset="0"/>
              <a:cs typeface="Arial" panose="020B0604020202020204" pitchFamily="34" charset="0"/>
            </a:endParaRPr>
          </a:p>
          <a:p>
            <a:pPr marL="0" indent="0">
              <a:lnSpc>
                <a:spcPct val="100000"/>
              </a:lnSpc>
              <a:buNone/>
            </a:pPr>
            <a:endParaRPr lang="en-US" dirty="0"/>
          </a:p>
          <a:p>
            <a:endParaRPr lang="en-US" dirty="0"/>
          </a:p>
        </p:txBody>
      </p:sp>
    </p:spTree>
    <p:extLst>
      <p:ext uri="{BB962C8B-B14F-4D97-AF65-F5344CB8AC3E}">
        <p14:creationId xmlns:p14="http://schemas.microsoft.com/office/powerpoint/2010/main" val="30751565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03A22-2FAB-4E23-879E-9D04C14E1F20}"/>
              </a:ext>
            </a:extLst>
          </p:cNvPr>
          <p:cNvSpPr>
            <a:spLocks noGrp="1"/>
          </p:cNvSpPr>
          <p:nvPr>
            <p:ph type="title"/>
          </p:nvPr>
        </p:nvSpPr>
        <p:spPr>
          <a:xfrm>
            <a:off x="2542477" y="400050"/>
            <a:ext cx="8504933" cy="1219200"/>
          </a:xfrm>
        </p:spPr>
        <p:txBody>
          <a:bodyPr/>
          <a:lstStyle/>
          <a:p>
            <a:r>
              <a:rPr lang="en-US" dirty="0"/>
              <a:t> initial Project challenges</a:t>
            </a:r>
          </a:p>
        </p:txBody>
      </p:sp>
      <p:sp>
        <p:nvSpPr>
          <p:cNvPr id="3" name="Content Placeholder 2">
            <a:extLst>
              <a:ext uri="{FF2B5EF4-FFF2-40B4-BE49-F238E27FC236}">
                <a16:creationId xmlns:a16="http://schemas.microsoft.com/office/drawing/2014/main" id="{C5CD1C30-8048-465A-AAB8-9BD777D62240}"/>
              </a:ext>
            </a:extLst>
          </p:cNvPr>
          <p:cNvSpPr>
            <a:spLocks noGrp="1"/>
          </p:cNvSpPr>
          <p:nvPr>
            <p:ph idx="1"/>
          </p:nvPr>
        </p:nvSpPr>
        <p:spPr>
          <a:xfrm>
            <a:off x="1141412" y="1962150"/>
            <a:ext cx="10188227" cy="3829051"/>
          </a:xfrm>
        </p:spPr>
        <p:txBody>
          <a:bodyPr/>
          <a:lstStyle/>
          <a:p>
            <a:pPr marL="0" indent="0">
              <a:buNone/>
            </a:pPr>
            <a:r>
              <a:rPr lang="en-US" sz="2800" dirty="0"/>
              <a:t>&gt; </a:t>
            </a:r>
            <a:r>
              <a:rPr lang="en-US" sz="3000" dirty="0"/>
              <a:t>Locating school data</a:t>
            </a:r>
          </a:p>
          <a:p>
            <a:pPr marL="0" indent="0">
              <a:buNone/>
            </a:pPr>
            <a:r>
              <a:rPr lang="en-US" sz="3000" dirty="0"/>
              <a:t>&gt; Finding table to sync OPEID and UNITID</a:t>
            </a:r>
          </a:p>
          <a:p>
            <a:pPr marL="0" indent="0">
              <a:buNone/>
            </a:pPr>
            <a:r>
              <a:rPr lang="en-US" sz="3000" dirty="0"/>
              <a:t>&gt; Streamlining correspondence and splitting the work breakdown</a:t>
            </a:r>
          </a:p>
          <a:p>
            <a:endParaRPr lang="en-US" dirty="0"/>
          </a:p>
        </p:txBody>
      </p:sp>
    </p:spTree>
    <p:extLst>
      <p:ext uri="{BB962C8B-B14F-4D97-AF65-F5344CB8AC3E}">
        <p14:creationId xmlns:p14="http://schemas.microsoft.com/office/powerpoint/2010/main" val="22419834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03A22-2FAB-4E23-879E-9D04C14E1F20}"/>
              </a:ext>
            </a:extLst>
          </p:cNvPr>
          <p:cNvSpPr>
            <a:spLocks noGrp="1"/>
          </p:cNvSpPr>
          <p:nvPr>
            <p:ph type="title"/>
          </p:nvPr>
        </p:nvSpPr>
        <p:spPr>
          <a:xfrm>
            <a:off x="1141413" y="400050"/>
            <a:ext cx="9905998" cy="1219200"/>
          </a:xfrm>
        </p:spPr>
        <p:txBody>
          <a:bodyPr/>
          <a:lstStyle/>
          <a:p>
            <a:r>
              <a:rPr lang="en-US" dirty="0"/>
              <a:t>Importing and combining the data</a:t>
            </a:r>
          </a:p>
        </p:txBody>
      </p:sp>
      <p:sp>
        <p:nvSpPr>
          <p:cNvPr id="3" name="Content Placeholder 2">
            <a:extLst>
              <a:ext uri="{FF2B5EF4-FFF2-40B4-BE49-F238E27FC236}">
                <a16:creationId xmlns:a16="http://schemas.microsoft.com/office/drawing/2014/main" id="{C5CD1C30-8048-465A-AAB8-9BD777D62240}"/>
              </a:ext>
            </a:extLst>
          </p:cNvPr>
          <p:cNvSpPr>
            <a:spLocks noGrp="1"/>
          </p:cNvSpPr>
          <p:nvPr>
            <p:ph idx="1"/>
          </p:nvPr>
        </p:nvSpPr>
        <p:spPr/>
        <p:txBody>
          <a:bodyPr/>
          <a:lstStyle/>
          <a:p>
            <a:endParaRPr lang="en-US" dirty="0"/>
          </a:p>
          <a:p>
            <a:r>
              <a:rPr lang="en-US" dirty="0"/>
              <a:t> Function</a:t>
            </a:r>
          </a:p>
          <a:p>
            <a:r>
              <a:rPr lang="en-US" dirty="0"/>
              <a:t> Joining the </a:t>
            </a:r>
            <a:r>
              <a:rPr lang="en-US" dirty="0" err="1"/>
              <a:t>dataframes</a:t>
            </a:r>
            <a:endParaRPr lang="en-US" dirty="0"/>
          </a:p>
        </p:txBody>
      </p:sp>
    </p:spTree>
    <p:extLst>
      <p:ext uri="{BB962C8B-B14F-4D97-AF65-F5344CB8AC3E}">
        <p14:creationId xmlns:p14="http://schemas.microsoft.com/office/powerpoint/2010/main" val="10575025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D684FE-EED8-4C27-91BA-85E61A2C1F8A}"/>
              </a:ext>
            </a:extLst>
          </p:cNvPr>
          <p:cNvSpPr>
            <a:spLocks noGrp="1"/>
          </p:cNvSpPr>
          <p:nvPr>
            <p:ph type="title"/>
          </p:nvPr>
        </p:nvSpPr>
        <p:spPr/>
        <p:txBody>
          <a:bodyPr/>
          <a:lstStyle/>
          <a:p>
            <a:r>
              <a:rPr lang="en-US" dirty="0"/>
              <a:t>Cleaning the data</a:t>
            </a:r>
          </a:p>
        </p:txBody>
      </p:sp>
      <p:sp>
        <p:nvSpPr>
          <p:cNvPr id="3" name="Content Placeholder 2">
            <a:extLst>
              <a:ext uri="{FF2B5EF4-FFF2-40B4-BE49-F238E27FC236}">
                <a16:creationId xmlns:a16="http://schemas.microsoft.com/office/drawing/2014/main" id="{77E299D3-140A-40A1-8E8F-A04EBA9D789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266912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03A22-2FAB-4E23-879E-9D04C14E1F20}"/>
              </a:ext>
            </a:extLst>
          </p:cNvPr>
          <p:cNvSpPr>
            <a:spLocks noGrp="1"/>
          </p:cNvSpPr>
          <p:nvPr>
            <p:ph type="title"/>
          </p:nvPr>
        </p:nvSpPr>
        <p:spPr>
          <a:xfrm>
            <a:off x="1141413" y="400050"/>
            <a:ext cx="9905998" cy="1219200"/>
          </a:xfrm>
        </p:spPr>
        <p:txBody>
          <a:bodyPr>
            <a:normAutofit fontScale="90000"/>
          </a:bodyPr>
          <a:lstStyle/>
          <a:p>
            <a:pPr algn="ctr"/>
            <a:r>
              <a:rPr lang="en-US" dirty="0"/>
              <a:t>Default Rate on Cost of tuition measured by:</a:t>
            </a:r>
            <a:br>
              <a:rPr lang="en-US" dirty="0"/>
            </a:br>
            <a:r>
              <a:rPr lang="en-US" dirty="0"/>
              <a:t> program length</a:t>
            </a:r>
            <a:br>
              <a:rPr lang="en-US" dirty="0"/>
            </a:br>
            <a:endParaRPr lang="en-US" dirty="0"/>
          </a:p>
        </p:txBody>
      </p:sp>
      <p:sp>
        <p:nvSpPr>
          <p:cNvPr id="4" name="TextBox 3"/>
          <p:cNvSpPr txBox="1"/>
          <p:nvPr/>
        </p:nvSpPr>
        <p:spPr>
          <a:xfrm>
            <a:off x="3342807" y="3327816"/>
            <a:ext cx="184731" cy="369332"/>
          </a:xfrm>
          <a:prstGeom prst="rect">
            <a:avLst/>
          </a:prstGeom>
          <a:noFill/>
        </p:spPr>
        <p:txBody>
          <a:bodyPr wrap="none" rtlCol="0">
            <a:spAutoFit/>
          </a:bodyPr>
          <a:lstStyle/>
          <a:p>
            <a:endParaRPr lang="en-US"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883" y="2032001"/>
            <a:ext cx="5964529" cy="3976352"/>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40741" y="2032001"/>
            <a:ext cx="5964528" cy="3976352"/>
          </a:xfrm>
          <a:prstGeom prst="rect">
            <a:avLst/>
          </a:prstGeom>
        </p:spPr>
      </p:pic>
    </p:spTree>
    <p:extLst>
      <p:ext uri="{BB962C8B-B14F-4D97-AF65-F5344CB8AC3E}">
        <p14:creationId xmlns:p14="http://schemas.microsoft.com/office/powerpoint/2010/main" val="20974224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03A22-2FAB-4E23-879E-9D04C14E1F20}"/>
              </a:ext>
            </a:extLst>
          </p:cNvPr>
          <p:cNvSpPr>
            <a:spLocks noGrp="1"/>
          </p:cNvSpPr>
          <p:nvPr>
            <p:ph type="title"/>
          </p:nvPr>
        </p:nvSpPr>
        <p:spPr>
          <a:xfrm>
            <a:off x="711199" y="704850"/>
            <a:ext cx="11345333" cy="1219200"/>
          </a:xfrm>
        </p:spPr>
        <p:txBody>
          <a:bodyPr/>
          <a:lstStyle/>
          <a:p>
            <a:pPr algn="ctr"/>
            <a:r>
              <a:rPr lang="en-US" dirty="0"/>
              <a:t>Density plot outlining number of students in default on cost of tuition</a:t>
            </a:r>
          </a:p>
        </p:txBody>
      </p:sp>
      <p:pic>
        <p:nvPicPr>
          <p:cNvPr id="5" name="Content Placeholder 4"/>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608394" y="2046287"/>
            <a:ext cx="6671071" cy="4447381"/>
          </a:xfrm>
        </p:spPr>
      </p:pic>
    </p:spTree>
    <p:extLst>
      <p:ext uri="{BB962C8B-B14F-4D97-AF65-F5344CB8AC3E}">
        <p14:creationId xmlns:p14="http://schemas.microsoft.com/office/powerpoint/2010/main" val="13772775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03A22-2FAB-4E23-879E-9D04C14E1F20}"/>
              </a:ext>
            </a:extLst>
          </p:cNvPr>
          <p:cNvSpPr>
            <a:spLocks noGrp="1"/>
          </p:cNvSpPr>
          <p:nvPr>
            <p:ph type="title"/>
          </p:nvPr>
        </p:nvSpPr>
        <p:spPr>
          <a:xfrm>
            <a:off x="7092175" y="1462489"/>
            <a:ext cx="4125951" cy="1219200"/>
          </a:xfrm>
        </p:spPr>
        <p:txBody>
          <a:bodyPr/>
          <a:lstStyle/>
          <a:p>
            <a:r>
              <a:rPr lang="en-US" dirty="0"/>
              <a:t>Default Rates</a:t>
            </a:r>
            <a:br>
              <a:rPr lang="en-US" dirty="0"/>
            </a:br>
            <a:r>
              <a:rPr lang="en-US" dirty="0"/>
              <a:t>(summary tables)</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21734" y="227275"/>
            <a:ext cx="6438692" cy="2932118"/>
          </a:xfr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66267" y="3423185"/>
            <a:ext cx="6664141" cy="3145164"/>
          </a:xfrm>
          <a:prstGeom prst="rect">
            <a:avLst/>
          </a:prstGeom>
        </p:spPr>
      </p:pic>
    </p:spTree>
    <p:extLst>
      <p:ext uri="{BB962C8B-B14F-4D97-AF65-F5344CB8AC3E}">
        <p14:creationId xmlns:p14="http://schemas.microsoft.com/office/powerpoint/2010/main" val="340091911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213</TotalTime>
  <Words>842</Words>
  <Application>Microsoft Office PowerPoint</Application>
  <PresentationFormat>Widescreen</PresentationFormat>
  <Paragraphs>122</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Trebuchet MS</vt:lpstr>
      <vt:lpstr>Tw Cen MT</vt:lpstr>
      <vt:lpstr>Circuit</vt:lpstr>
      <vt:lpstr>Data Programming in R Group Project   </vt:lpstr>
      <vt:lpstr>The situation</vt:lpstr>
      <vt:lpstr>Data sources</vt:lpstr>
      <vt:lpstr> initial Project challenges</vt:lpstr>
      <vt:lpstr>Importing and combining the data</vt:lpstr>
      <vt:lpstr>Cleaning the data</vt:lpstr>
      <vt:lpstr>Default Rate on Cost of tuition measured by:  program length </vt:lpstr>
      <vt:lpstr>Density plot outlining number of students in default on cost of tuition</vt:lpstr>
      <vt:lpstr>Default Rates (summary tables)</vt:lpstr>
      <vt:lpstr>Analysis 2 – r script</vt:lpstr>
      <vt:lpstr>Analysis 2 - graph</vt:lpstr>
      <vt:lpstr>Analysis 3 – R script Default loan rate by location</vt:lpstr>
      <vt:lpstr>Analysis 3 – graph DEFAULT RATE BY LOCATION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Programming in R Group Project &gt; R gang</dc:title>
  <dc:creator>tommiss@mchsi.com</dc:creator>
  <cp:lastModifiedBy>tommiss@mchsi.com</cp:lastModifiedBy>
  <cp:revision>28</cp:revision>
  <dcterms:created xsi:type="dcterms:W3CDTF">2017-10-22T22:48:36Z</dcterms:created>
  <dcterms:modified xsi:type="dcterms:W3CDTF">2017-11-02T00:51:20Z</dcterms:modified>
</cp:coreProperties>
</file>

<file path=docProps/thumbnail.jpeg>
</file>